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20D6251-EAE0-8C8B-6C13-E2227EA2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4434840"/>
            <a:ext cx="10131425" cy="135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/>
              <a:t>Команда </a:t>
            </a:r>
            <a:r>
              <a:rPr lang="en-US" sz="3000" dirty="0"/>
              <a:t>The Best</a:t>
            </a:r>
            <a:endParaRPr lang="ru-RU" sz="3000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51DFF6C-FCEE-7A30-19F2-0FC25200A44F}"/>
              </a:ext>
            </a:extLst>
          </p:cNvPr>
          <p:cNvSpPr txBox="1">
            <a:spLocks/>
          </p:cNvSpPr>
          <p:nvPr/>
        </p:nvSpPr>
        <p:spPr>
          <a:xfrm>
            <a:off x="493776" y="466344"/>
            <a:ext cx="11219562" cy="3474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5000" dirty="0"/>
              <a:t>Визуальная новелла </a:t>
            </a:r>
            <a:r>
              <a:rPr lang="ru-RU" sz="5000" i="1" dirty="0"/>
              <a:t>Создание Сознания</a:t>
            </a:r>
          </a:p>
        </p:txBody>
      </p:sp>
    </p:spTree>
    <p:extLst>
      <p:ext uri="{BB962C8B-B14F-4D97-AF65-F5344CB8AC3E}">
        <p14:creationId xmlns:p14="http://schemas.microsoft.com/office/powerpoint/2010/main" val="1391949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89E45-F28A-469B-FC99-41063936E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9F65F86-72F5-3284-D9E8-97CF6B304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488" y="79109"/>
            <a:ext cx="6135624" cy="963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Достоинства новеллы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2654438-F48D-6611-3EC7-AEA64DE2272E}"/>
              </a:ext>
            </a:extLst>
          </p:cNvPr>
          <p:cNvSpPr txBox="1">
            <a:spLocks/>
          </p:cNvSpPr>
          <p:nvPr/>
        </p:nvSpPr>
        <p:spPr>
          <a:xfrm>
            <a:off x="172176" y="3982212"/>
            <a:ext cx="2712720" cy="221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/>
              <a:t>Нелинейный сюжет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4FF950E-37B3-71C9-AD19-934E032BA433}"/>
              </a:ext>
            </a:extLst>
          </p:cNvPr>
          <p:cNvSpPr txBox="1">
            <a:spLocks/>
          </p:cNvSpPr>
          <p:nvPr/>
        </p:nvSpPr>
        <p:spPr>
          <a:xfrm>
            <a:off x="4050791" y="4444122"/>
            <a:ext cx="2962656" cy="2072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/>
              <a:t>Множество концовок</a:t>
            </a:r>
          </a:p>
          <a:p>
            <a:pPr marL="0" indent="0" algn="ctr">
              <a:buFont typeface="Arial"/>
              <a:buNone/>
            </a:pPr>
            <a:endParaRPr lang="ru-RU" sz="24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78A4D3-5ACB-4938-8AC1-A742078D0EDE}"/>
              </a:ext>
            </a:extLst>
          </p:cNvPr>
          <p:cNvSpPr txBox="1">
            <a:spLocks/>
          </p:cNvSpPr>
          <p:nvPr/>
        </p:nvSpPr>
        <p:spPr>
          <a:xfrm>
            <a:off x="8156516" y="4093602"/>
            <a:ext cx="3962330" cy="19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/>
              <a:t>Раскрытие командного подхода к разработке</a:t>
            </a:r>
          </a:p>
        </p:txBody>
      </p:sp>
      <p:pic>
        <p:nvPicPr>
          <p:cNvPr id="11" name="Рисунок 10" descr="Изображение выглядит как небоскреб, строительство, небо, карти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D5344C5-82E6-69C5-1859-3ED03623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7" y="1450004"/>
            <a:ext cx="4078225" cy="282024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20AC274-FB5F-0A07-E075-E8816DAC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77" y="2249424"/>
            <a:ext cx="2991648" cy="164592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аниме, Вымышленный персонаж, мультфильм, Изображение компьютерной график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7347FE0-55EC-9FB4-AA94-609D25577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516" y="1819329"/>
            <a:ext cx="3747551" cy="22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7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0A7BB-C410-37AE-BB6D-81C640559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9665C24-F7CB-5422-33C0-BCA2F112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488" y="79109"/>
            <a:ext cx="6135624" cy="963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Варианты концовок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06E1FEF-80FE-DBDF-32D7-2E235A1DDA01}"/>
              </a:ext>
            </a:extLst>
          </p:cNvPr>
          <p:cNvSpPr txBox="1">
            <a:spLocks/>
          </p:cNvSpPr>
          <p:nvPr/>
        </p:nvSpPr>
        <p:spPr>
          <a:xfrm>
            <a:off x="172176" y="3982212"/>
            <a:ext cx="2854488" cy="221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/>
              <a:t>Консервативная концовка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B071D77-BAFB-4E51-0A17-902302E2E86B}"/>
              </a:ext>
            </a:extLst>
          </p:cNvPr>
          <p:cNvSpPr txBox="1">
            <a:spLocks/>
          </p:cNvSpPr>
          <p:nvPr/>
        </p:nvSpPr>
        <p:spPr>
          <a:xfrm>
            <a:off x="4126297" y="4371676"/>
            <a:ext cx="3520441" cy="2072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/>
              <a:t>Успешная концовка и смешанная концовка</a:t>
            </a:r>
          </a:p>
          <a:p>
            <a:pPr marL="0" indent="0" algn="ctr">
              <a:buFont typeface="Arial"/>
              <a:buNone/>
            </a:pPr>
            <a:endParaRPr lang="ru-RU" sz="24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B2B0B99-2CA9-172F-73B2-872718B62794}"/>
              </a:ext>
            </a:extLst>
          </p:cNvPr>
          <p:cNvSpPr txBox="1">
            <a:spLocks/>
          </p:cNvSpPr>
          <p:nvPr/>
        </p:nvSpPr>
        <p:spPr>
          <a:xfrm>
            <a:off x="8156516" y="4093602"/>
            <a:ext cx="3962330" cy="19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/>
              <a:t>Катастрофическая концовка </a:t>
            </a:r>
          </a:p>
        </p:txBody>
      </p:sp>
      <p:pic>
        <p:nvPicPr>
          <p:cNvPr id="11" name="Рисунок 10" descr="Изображение выглядит как небоскреб, строительство, небо, карти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91060C1-3A7D-8507-E508-DFD02260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06" y="1501941"/>
            <a:ext cx="4078225" cy="2820244"/>
          </a:xfrm>
          <a:prstGeom prst="rect">
            <a:avLst/>
          </a:prstGeom>
        </p:spPr>
      </p:pic>
      <p:pic>
        <p:nvPicPr>
          <p:cNvPr id="6" name="Рисунок 5" descr="Изображение выглядит как небоскреб, город, архитектура, искус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2EF1726-2FBC-B534-3A3F-495E929E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75" y="1501941"/>
            <a:ext cx="3259181" cy="2820244"/>
          </a:xfrm>
          <a:prstGeom prst="rect">
            <a:avLst/>
          </a:prstGeom>
        </p:spPr>
      </p:pic>
      <p:pic>
        <p:nvPicPr>
          <p:cNvPr id="8" name="Рисунок 7" descr="Изображение выглядит как небоскреб, дерево, облако, неб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6FF903-E519-54C3-9753-41746C193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385" y="1551432"/>
            <a:ext cx="3756591" cy="28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3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3690-AEAC-C244-38B5-24D3726D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3CEC1B-AC3C-FA20-8DCF-56B034EF5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53" y="448056"/>
            <a:ext cx="7781543" cy="972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000" dirty="0"/>
              <a:t>Итоги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1875549-8970-8800-817F-65CF8353FCD2}"/>
              </a:ext>
            </a:extLst>
          </p:cNvPr>
          <p:cNvSpPr txBox="1">
            <a:spLocks/>
          </p:cNvSpPr>
          <p:nvPr/>
        </p:nvSpPr>
        <p:spPr>
          <a:xfrm>
            <a:off x="362713" y="1935480"/>
            <a:ext cx="10674095" cy="97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ru-RU" sz="34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89C373F-6EFF-3898-CA56-E393750D34E2}"/>
              </a:ext>
            </a:extLst>
          </p:cNvPr>
          <p:cNvSpPr txBox="1">
            <a:spLocks/>
          </p:cNvSpPr>
          <p:nvPr/>
        </p:nvSpPr>
        <p:spPr>
          <a:xfrm>
            <a:off x="455676" y="1798320"/>
            <a:ext cx="10674095" cy="377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000" dirty="0"/>
              <a:t>Мы смогли создать интересную визуальную новеллу</a:t>
            </a:r>
            <a:r>
              <a:rPr lang="en-US" sz="3000" dirty="0"/>
              <a:t>,</a:t>
            </a:r>
            <a:r>
              <a:rPr lang="ru-RU" sz="3000" dirty="0"/>
              <a:t> играя в которую</a:t>
            </a:r>
            <a:r>
              <a:rPr lang="en-US" sz="3000" dirty="0"/>
              <a:t>,</a:t>
            </a:r>
            <a:r>
              <a:rPr lang="ru-RU" sz="3000" dirty="0"/>
              <a:t> абитуриенты смогут лучше понять процесс разработки программного обеспечения. Они смогут представить себя на месте главных героев</a:t>
            </a:r>
            <a:r>
              <a:rPr lang="en-US" sz="3000" dirty="0"/>
              <a:t>,</a:t>
            </a:r>
            <a:r>
              <a:rPr lang="ru-RU" sz="3000" dirty="0"/>
              <a:t> что поможет им определиться с выбором их профессии в</a:t>
            </a:r>
            <a:r>
              <a:rPr lang="en-US" sz="3000" dirty="0"/>
              <a:t> IT</a:t>
            </a:r>
            <a:r>
              <a:rPr lang="ru-RU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84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3491235-E29D-9730-23B1-C1EF2A67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463" y="237744"/>
            <a:ext cx="4559681" cy="963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Участники Команды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512FD70-CD49-B0FF-4F45-18501B6F0FAF}"/>
              </a:ext>
            </a:extLst>
          </p:cNvPr>
          <p:cNvSpPr txBox="1">
            <a:spLocks/>
          </p:cNvSpPr>
          <p:nvPr/>
        </p:nvSpPr>
        <p:spPr>
          <a:xfrm>
            <a:off x="164592" y="4093464"/>
            <a:ext cx="2712720" cy="963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2400" dirty="0"/>
              <a:t>Каминник Андрей</a:t>
            </a:r>
            <a:r>
              <a:rPr lang="en-US" sz="2400" dirty="0"/>
              <a:t>,</a:t>
            </a:r>
            <a:endParaRPr lang="ru-RU" sz="2400" dirty="0"/>
          </a:p>
          <a:p>
            <a:pPr marL="0" indent="0" algn="ctr">
              <a:buFont typeface="Arial"/>
              <a:buNone/>
            </a:pPr>
            <a:r>
              <a:rPr lang="ru-RU" sz="2400" dirty="0"/>
              <a:t>Аналитик</a:t>
            </a:r>
            <a:r>
              <a:rPr lang="en-US" sz="2400" dirty="0"/>
              <a:t>/</a:t>
            </a:r>
            <a:r>
              <a:rPr lang="ru-RU" sz="2400" dirty="0"/>
              <a:t>Тимлид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26F15C4-3210-2E09-E423-FEE5CB9797D3}"/>
              </a:ext>
            </a:extLst>
          </p:cNvPr>
          <p:cNvSpPr txBox="1">
            <a:spLocks/>
          </p:cNvSpPr>
          <p:nvPr/>
        </p:nvSpPr>
        <p:spPr>
          <a:xfrm>
            <a:off x="2798064" y="4105656"/>
            <a:ext cx="2962656" cy="96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2400" dirty="0"/>
              <a:t>Уфимцев Илья</a:t>
            </a:r>
            <a:r>
              <a:rPr lang="en-US" sz="2400" dirty="0"/>
              <a:t>,</a:t>
            </a:r>
            <a:endParaRPr lang="ru-RU" sz="2400" dirty="0"/>
          </a:p>
          <a:p>
            <a:pPr marL="0" indent="0" algn="ctr">
              <a:buFont typeface="Arial"/>
              <a:buNone/>
            </a:pPr>
            <a:r>
              <a:rPr lang="ru-RU" sz="2400" dirty="0"/>
              <a:t>Разработчик</a:t>
            </a:r>
            <a:r>
              <a:rPr lang="en-US" sz="2400" dirty="0"/>
              <a:t>/</a:t>
            </a:r>
            <a:r>
              <a:rPr lang="ru-RU" sz="2400" dirty="0"/>
              <a:t>Тимлид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4D6BC9D-3531-48A9-C420-BDAEEF031170}"/>
              </a:ext>
            </a:extLst>
          </p:cNvPr>
          <p:cNvSpPr txBox="1">
            <a:spLocks/>
          </p:cNvSpPr>
          <p:nvPr/>
        </p:nvSpPr>
        <p:spPr>
          <a:xfrm>
            <a:off x="5760720" y="4105656"/>
            <a:ext cx="4081272" cy="963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2400" dirty="0"/>
              <a:t>Кристиан Рауль Абад Флорес</a:t>
            </a:r>
            <a:r>
              <a:rPr lang="en-US" sz="2400" dirty="0"/>
              <a:t>,</a:t>
            </a:r>
            <a:endParaRPr lang="ru-RU" sz="2400" dirty="0"/>
          </a:p>
          <a:p>
            <a:pPr marL="0" indent="0" algn="ctr">
              <a:buFont typeface="Arial"/>
              <a:buNone/>
            </a:pPr>
            <a:r>
              <a:rPr lang="ru-RU" sz="2400" dirty="0"/>
              <a:t>Дизайнер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389A124-3DDB-8836-D48F-8BC238CD327C}"/>
              </a:ext>
            </a:extLst>
          </p:cNvPr>
          <p:cNvSpPr txBox="1">
            <a:spLocks/>
          </p:cNvSpPr>
          <p:nvPr/>
        </p:nvSpPr>
        <p:spPr>
          <a:xfrm>
            <a:off x="9841992" y="4105656"/>
            <a:ext cx="2542032" cy="96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2400" dirty="0"/>
              <a:t>Киселев Егор</a:t>
            </a:r>
            <a:r>
              <a:rPr lang="en-US" sz="2400" dirty="0"/>
              <a:t>,</a:t>
            </a:r>
            <a:endParaRPr lang="ru-RU" sz="2400" dirty="0"/>
          </a:p>
          <a:p>
            <a:pPr marL="0" indent="0" algn="ctr">
              <a:buFont typeface="Arial"/>
              <a:buNone/>
            </a:pPr>
            <a:r>
              <a:rPr lang="ru-RU" sz="2400" dirty="0"/>
              <a:t>Гейм-дизайнер</a:t>
            </a:r>
          </a:p>
        </p:txBody>
      </p:sp>
      <p:pic>
        <p:nvPicPr>
          <p:cNvPr id="11" name="Рисунок 10" descr="Изображение выглядит как Человеческое лицо, человек, одежда, портре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120712D-25D2-8776-8275-61E34DB7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48" y="1417320"/>
            <a:ext cx="1793748" cy="2475648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человек, одежда, небо, на открытом воздух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354772F-0E05-A2DB-874C-2812D799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04" y="1381081"/>
            <a:ext cx="2548126" cy="254812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одежда, человек, Человеческое лицо, пальт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2A9E4EF-6EDC-716E-73B3-E7415EC78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81" y="1417320"/>
            <a:ext cx="2548126" cy="254812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еловеческое лицо, человек, Лоб, бров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FDEE551-C718-645D-EAE2-CBB349E65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454" y="1417320"/>
            <a:ext cx="2295287" cy="25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56371AA-CD77-0DB5-7752-A48D15AED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53" y="448056"/>
            <a:ext cx="7781543" cy="972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Целевая Аудитория - абитуриенты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CDD8D2D-5023-FF14-5D2A-397694A593FF}"/>
              </a:ext>
            </a:extLst>
          </p:cNvPr>
          <p:cNvSpPr txBox="1">
            <a:spLocks/>
          </p:cNvSpPr>
          <p:nvPr/>
        </p:nvSpPr>
        <p:spPr>
          <a:xfrm>
            <a:off x="362713" y="1935480"/>
            <a:ext cx="10674095" cy="97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3000" dirty="0"/>
              <a:t>Проблемы абитуриентов</a:t>
            </a:r>
            <a:r>
              <a:rPr lang="en-US" sz="3000" dirty="0"/>
              <a:t>,</a:t>
            </a:r>
            <a:r>
              <a:rPr lang="ru-RU" sz="3000" dirty="0"/>
              <a:t> собранные путем анализа опросов: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FD45BC2-0564-3EB0-1EF8-7A34E3167EB1}"/>
              </a:ext>
            </a:extLst>
          </p:cNvPr>
          <p:cNvSpPr txBox="1">
            <a:spLocks/>
          </p:cNvSpPr>
          <p:nvPr/>
        </p:nvSpPr>
        <p:spPr>
          <a:xfrm>
            <a:off x="455676" y="2907792"/>
            <a:ext cx="10674095" cy="192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arenR"/>
            </a:pPr>
            <a:r>
              <a:rPr lang="ru-RU" sz="3000" dirty="0"/>
              <a:t>Трудность в выборе специальности в </a:t>
            </a:r>
            <a:r>
              <a:rPr lang="en-US" sz="3000" dirty="0"/>
              <a:t>IT</a:t>
            </a:r>
            <a:endParaRPr lang="ru-RU" sz="3000" dirty="0"/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Недостаточно понимание основных ролей в </a:t>
            </a:r>
            <a:r>
              <a:rPr lang="en-US" sz="3000" dirty="0"/>
              <a:t>IT</a:t>
            </a:r>
            <a:r>
              <a:rPr lang="ru-RU" sz="3000" dirty="0"/>
              <a:t> команде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Трудности с осмыслением этапов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81466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76B34-BD17-6767-1451-3EA1F84AC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628F54F-E719-3071-A780-430003C4C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53" y="448056"/>
            <a:ext cx="7781543" cy="972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Актуальность проблемы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A453C6F-7A85-6AB5-E816-56223A92BE4F}"/>
              </a:ext>
            </a:extLst>
          </p:cNvPr>
          <p:cNvSpPr txBox="1">
            <a:spLocks/>
          </p:cNvSpPr>
          <p:nvPr/>
        </p:nvSpPr>
        <p:spPr>
          <a:xfrm>
            <a:off x="362713" y="1935480"/>
            <a:ext cx="10674095" cy="97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3400" dirty="0"/>
              <a:t>По данным нашего опроса: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86CDE3A-AE27-80DE-226B-B2E1BF4B01FC}"/>
              </a:ext>
            </a:extLst>
          </p:cNvPr>
          <p:cNvSpPr txBox="1">
            <a:spLocks/>
          </p:cNvSpPr>
          <p:nvPr/>
        </p:nvSpPr>
        <p:spPr>
          <a:xfrm>
            <a:off x="455676" y="2907792"/>
            <a:ext cx="10674095" cy="192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500" dirty="0">
                <a:solidFill>
                  <a:srgbClr val="FF0000"/>
                </a:solidFill>
              </a:rPr>
              <a:t>55%</a:t>
            </a:r>
            <a:r>
              <a:rPr lang="en-US" sz="3000" dirty="0"/>
              <a:t> </a:t>
            </a:r>
            <a:r>
              <a:rPr lang="ru-RU" sz="3000" dirty="0"/>
              <a:t> </a:t>
            </a:r>
            <a:r>
              <a:rPr lang="ru-RU" sz="3400" dirty="0"/>
              <a:t>абитуриентов еще не определились со своей будущей профессией в </a:t>
            </a:r>
            <a:r>
              <a:rPr lang="en-US" sz="3400" dirty="0"/>
              <a:t>IT</a:t>
            </a:r>
            <a:endParaRPr lang="ru-RU" sz="3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96834-00E3-F4B8-DB89-322987F32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241293"/>
            <a:ext cx="4517136" cy="225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36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F0302-0976-B1B7-45E4-21730DA7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A262801-8C48-4D49-D0FE-7A85F4576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53" y="128016"/>
            <a:ext cx="7781543" cy="972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Анализ конкурентов 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605B33E-91AC-26F2-B0FF-BD81B0757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453347"/>
              </p:ext>
            </p:extLst>
          </p:nvPr>
        </p:nvGraphicFramePr>
        <p:xfrm>
          <a:off x="787685" y="1216152"/>
          <a:ext cx="10616629" cy="5138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1893">
                  <a:extLst>
                    <a:ext uri="{9D8B030D-6E8A-4147-A177-3AD203B41FA5}">
                      <a16:colId xmlns:a16="http://schemas.microsoft.com/office/drawing/2014/main" val="2460841885"/>
                    </a:ext>
                  </a:extLst>
                </a:gridCol>
                <a:gridCol w="2148840">
                  <a:extLst>
                    <a:ext uri="{9D8B030D-6E8A-4147-A177-3AD203B41FA5}">
                      <a16:colId xmlns:a16="http://schemas.microsoft.com/office/drawing/2014/main" val="3281065533"/>
                    </a:ext>
                  </a:extLst>
                </a:gridCol>
                <a:gridCol w="1837944">
                  <a:extLst>
                    <a:ext uri="{9D8B030D-6E8A-4147-A177-3AD203B41FA5}">
                      <a16:colId xmlns:a16="http://schemas.microsoft.com/office/drawing/2014/main" val="3311462056"/>
                    </a:ext>
                  </a:extLst>
                </a:gridCol>
                <a:gridCol w="2163308">
                  <a:extLst>
                    <a:ext uri="{9D8B030D-6E8A-4147-A177-3AD203B41FA5}">
                      <a16:colId xmlns:a16="http://schemas.microsoft.com/office/drawing/2014/main" val="3298335687"/>
                    </a:ext>
                  </a:extLst>
                </a:gridCol>
                <a:gridCol w="2024644">
                  <a:extLst>
                    <a:ext uri="{9D8B030D-6E8A-4147-A177-3AD203B41FA5}">
                      <a16:colId xmlns:a16="http://schemas.microsoft.com/office/drawing/2014/main" val="699730923"/>
                    </a:ext>
                  </a:extLst>
                </a:gridCol>
              </a:tblGrid>
              <a:tr h="98755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Интерактивное Взаимодействие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Интерес аудитории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Понимание этапов разработки программного продукта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Общедоступность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09455"/>
                  </a:ext>
                </a:extLst>
              </a:tr>
              <a:tr h="987552">
                <a:tc>
                  <a:txBody>
                    <a:bodyPr/>
                    <a:lstStyle/>
                    <a:p>
                      <a:r>
                        <a:rPr lang="ru-RU" dirty="0"/>
                        <a:t>Профориентационные мероприятия в Вузе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61745"/>
                  </a:ext>
                </a:extLst>
              </a:tr>
              <a:tr h="987552">
                <a:tc>
                  <a:txBody>
                    <a:bodyPr/>
                    <a:lstStyle/>
                    <a:p>
                      <a:r>
                        <a:rPr lang="ru-RU" dirty="0"/>
                        <a:t>Профориентационные тесты в Интернете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10975"/>
                  </a:ext>
                </a:extLst>
              </a:tr>
              <a:tr h="987552">
                <a:tc>
                  <a:txBody>
                    <a:bodyPr/>
                    <a:lstStyle/>
                    <a:p>
                      <a:r>
                        <a:rPr lang="ru-RU" dirty="0"/>
                        <a:t>Статьи о профессиях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02737"/>
                  </a:ext>
                </a:extLst>
              </a:tr>
              <a:tr h="987552">
                <a:tc>
                  <a:txBody>
                    <a:bodyPr/>
                    <a:lstStyle/>
                    <a:p>
                      <a:r>
                        <a:rPr lang="ru-RU" dirty="0"/>
                        <a:t>Наша новелла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0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51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52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E954E-8CCD-EECC-B40B-45204C1D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7753DDA-AFD9-7D64-29CB-BE559C6EB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937" y="0"/>
            <a:ext cx="7781543" cy="972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Задачи проекта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BE035A8-0760-CB6C-842B-C38251ED2CDA}"/>
              </a:ext>
            </a:extLst>
          </p:cNvPr>
          <p:cNvSpPr txBox="1">
            <a:spLocks/>
          </p:cNvSpPr>
          <p:nvPr/>
        </p:nvSpPr>
        <p:spPr>
          <a:xfrm>
            <a:off x="362713" y="1487424"/>
            <a:ext cx="10171175" cy="97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3400" dirty="0"/>
              <a:t>Исходя из проблем абитуриентов и анализа конкурентов можно выделить задачи проекта:</a:t>
            </a: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4E43FB60-FC95-E2C2-4298-DCF683F18EB7}"/>
              </a:ext>
            </a:extLst>
          </p:cNvPr>
          <p:cNvSpPr txBox="1">
            <a:spLocks/>
          </p:cNvSpPr>
          <p:nvPr/>
        </p:nvSpPr>
        <p:spPr>
          <a:xfrm>
            <a:off x="362713" y="2974848"/>
            <a:ext cx="10171175" cy="3535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arenR"/>
            </a:pPr>
            <a:r>
              <a:rPr lang="ru-RU" sz="3400" dirty="0"/>
              <a:t>В игровой форме познакомить аудиторию с различными ролями в </a:t>
            </a:r>
            <a:r>
              <a:rPr lang="en-US" sz="3400" dirty="0"/>
              <a:t>IT</a:t>
            </a:r>
            <a:r>
              <a:rPr lang="ru-RU" sz="3400" dirty="0"/>
              <a:t> команде 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400" dirty="0"/>
              <a:t>Показать основные этапы разработки программного продукта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400" dirty="0"/>
              <a:t>Показать примеры взаимодействия участников команды друг с другом и решения проблем встающих у них на пути</a:t>
            </a:r>
          </a:p>
        </p:txBody>
      </p:sp>
    </p:spTree>
    <p:extLst>
      <p:ext uri="{BB962C8B-B14F-4D97-AF65-F5344CB8AC3E}">
        <p14:creationId xmlns:p14="http://schemas.microsoft.com/office/powerpoint/2010/main" val="1171093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BCB0B-4B2C-101B-F41B-3318D8314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1D7E4E3-0A33-23AD-924E-CCB70A122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53" y="448056"/>
            <a:ext cx="7781543" cy="972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Начало игры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1B9280-DB53-5DCC-F950-68A053910AC4}"/>
              </a:ext>
            </a:extLst>
          </p:cNvPr>
          <p:cNvSpPr txBox="1">
            <a:spLocks/>
          </p:cNvSpPr>
          <p:nvPr/>
        </p:nvSpPr>
        <p:spPr>
          <a:xfrm>
            <a:off x="344425" y="1670304"/>
            <a:ext cx="10674095" cy="4245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ru-RU" sz="2800" b="0" i="0" dirty="0">
                <a:effectLst/>
                <a:latin typeface="+mj-lt"/>
              </a:rPr>
              <a:t>В 1270 году после Апокалипсиса кооперация «</a:t>
            </a:r>
            <a:r>
              <a:rPr lang="ru-RU" sz="2800" b="0" i="0" dirty="0" err="1">
                <a:effectLst/>
                <a:latin typeface="+mj-lt"/>
              </a:rPr>
              <a:t>Хикадмут</a:t>
            </a:r>
            <a:r>
              <a:rPr lang="ru-RU" sz="2800" b="0" i="0" dirty="0">
                <a:effectLst/>
                <a:latin typeface="+mj-lt"/>
              </a:rPr>
              <a:t>» на грани банкротства берется за амбициозный проект — создание первого искусственного интеллекта (ИИ). У них есть всего 4 месяца, чтобы разработать рабочий прототип, используя древние технологии и рискованные методы. Успех может спасти их, но ошибка приведет к катастрофе.</a:t>
            </a:r>
            <a:br>
              <a:rPr lang="ru-RU" sz="2800" dirty="0">
                <a:latin typeface="+mj-lt"/>
              </a:rPr>
            </a:b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444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A411-C29B-9811-FD0D-62B609423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03F511A-D150-427B-A9C8-9F638C9C3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461" y="79109"/>
            <a:ext cx="4559681" cy="9631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Главные герои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D316614-E215-4E1F-C23D-B301E8D1FFE5}"/>
              </a:ext>
            </a:extLst>
          </p:cNvPr>
          <p:cNvSpPr txBox="1">
            <a:spLocks/>
          </p:cNvSpPr>
          <p:nvPr/>
        </p:nvSpPr>
        <p:spPr>
          <a:xfrm>
            <a:off x="374904" y="4108704"/>
            <a:ext cx="2712720" cy="221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 err="1"/>
              <a:t>Теруг</a:t>
            </a:r>
            <a:r>
              <a:rPr lang="ru-RU" sz="3000" dirty="0"/>
              <a:t> </a:t>
            </a:r>
            <a:r>
              <a:rPr lang="ru-RU" sz="3000" dirty="0" err="1"/>
              <a:t>Верледе</a:t>
            </a:r>
            <a:endParaRPr lang="ru-RU" sz="3000" dirty="0"/>
          </a:p>
          <a:p>
            <a:pPr marL="0" indent="0" algn="ctr">
              <a:buFont typeface="Arial"/>
              <a:buNone/>
            </a:pPr>
            <a:r>
              <a:rPr lang="ru-RU" sz="2400" dirty="0"/>
              <a:t>Представляет разработчиков и системных архитекторов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3C0D5AF-644E-BC7F-8FC0-48F260ADFBCC}"/>
              </a:ext>
            </a:extLst>
          </p:cNvPr>
          <p:cNvSpPr txBox="1">
            <a:spLocks/>
          </p:cNvSpPr>
          <p:nvPr/>
        </p:nvSpPr>
        <p:spPr>
          <a:xfrm>
            <a:off x="4276407" y="4093464"/>
            <a:ext cx="2962656" cy="2072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 err="1"/>
              <a:t>Мабат</a:t>
            </a:r>
            <a:r>
              <a:rPr lang="ru-RU" sz="3000" dirty="0"/>
              <a:t> </a:t>
            </a:r>
            <a:r>
              <a:rPr lang="ru-RU" sz="3000" dirty="0" err="1"/>
              <a:t>Ххове</a:t>
            </a:r>
            <a:endParaRPr lang="ru-RU" sz="3000" dirty="0"/>
          </a:p>
          <a:p>
            <a:pPr marL="0" indent="0" algn="ctr">
              <a:buFont typeface="Arial"/>
              <a:buNone/>
            </a:pPr>
            <a:r>
              <a:rPr lang="ru-RU" sz="2400" dirty="0"/>
              <a:t>Олицетворяет </a:t>
            </a:r>
            <a:r>
              <a:rPr lang="ru-RU" sz="2400" dirty="0" err="1"/>
              <a:t>продуктологов</a:t>
            </a:r>
            <a:r>
              <a:rPr lang="ru-RU" sz="2400" dirty="0"/>
              <a:t> и </a:t>
            </a:r>
            <a:r>
              <a:rPr lang="en-US" sz="2400" dirty="0"/>
              <a:t>UX/UI</a:t>
            </a:r>
            <a:r>
              <a:rPr lang="ru-RU" sz="2400" dirty="0"/>
              <a:t> дизайнеров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9A32BC4-A81D-925D-AD08-3B057EE804C2}"/>
              </a:ext>
            </a:extLst>
          </p:cNvPr>
          <p:cNvSpPr txBox="1">
            <a:spLocks/>
          </p:cNvSpPr>
          <p:nvPr/>
        </p:nvSpPr>
        <p:spPr>
          <a:xfrm>
            <a:off x="7933937" y="4108704"/>
            <a:ext cx="3267456" cy="199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 err="1"/>
              <a:t>Симджанг</a:t>
            </a:r>
            <a:r>
              <a:rPr lang="ru-RU" sz="3000" dirty="0"/>
              <a:t> Мира</a:t>
            </a:r>
            <a:endParaRPr lang="en-US" sz="3000" dirty="0"/>
          </a:p>
          <a:p>
            <a:pPr marL="0" indent="0" algn="ctr">
              <a:buFont typeface="Arial"/>
              <a:buNone/>
            </a:pPr>
            <a:r>
              <a:rPr lang="ru-RU" sz="2400" dirty="0"/>
              <a:t>Символизирует разработчиков ИИ</a:t>
            </a:r>
          </a:p>
        </p:txBody>
      </p:sp>
      <p:pic>
        <p:nvPicPr>
          <p:cNvPr id="7" name="Рисунок 6" descr="Изображение выглядит как Вымышленный персонаж, мультфильм, фигурка, фантаст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4B5FF7B-F1FD-DA0F-5D9C-3F81D656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28" y="954647"/>
            <a:ext cx="1764792" cy="3305695"/>
          </a:xfrm>
          <a:prstGeom prst="rect">
            <a:avLst/>
          </a:prstGeom>
        </p:spPr>
      </p:pic>
      <p:pic>
        <p:nvPicPr>
          <p:cNvPr id="10" name="Рисунок 9" descr="Изображение выглядит как мультфильм, пальто, одежда, Человеческое лиц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37A92BD-22B2-EBF4-F350-4326C06F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345" y="1042277"/>
            <a:ext cx="1307708" cy="320982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дежда, Вымышленный персонаж, иллюстрация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413370C-4357-1C0E-C1E1-057027C3B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81" y="985749"/>
            <a:ext cx="996782" cy="31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1F11F-4327-25F7-6B7B-7291B96C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C3A81AE-D01D-9D94-FBD1-FDF4EF90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1271" y="659892"/>
            <a:ext cx="6757416" cy="972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500" dirty="0"/>
              <a:t>Основные этапы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5482CB1-657F-F1D3-A7B7-062ADA425B0F}"/>
              </a:ext>
            </a:extLst>
          </p:cNvPr>
          <p:cNvSpPr txBox="1">
            <a:spLocks/>
          </p:cNvSpPr>
          <p:nvPr/>
        </p:nvSpPr>
        <p:spPr>
          <a:xfrm>
            <a:off x="6096000" y="1690116"/>
            <a:ext cx="6199632" cy="97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ru-RU" sz="3400" dirty="0"/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812463E7-CE94-AF28-90C9-8194CC2ED119}"/>
              </a:ext>
            </a:extLst>
          </p:cNvPr>
          <p:cNvSpPr txBox="1">
            <a:spLocks/>
          </p:cNvSpPr>
          <p:nvPr/>
        </p:nvSpPr>
        <p:spPr>
          <a:xfrm>
            <a:off x="-27431" y="1776984"/>
            <a:ext cx="6513576" cy="4663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arenR"/>
            </a:pPr>
            <a:r>
              <a:rPr lang="ru-RU" sz="3000" dirty="0"/>
              <a:t>Введение и завязка 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Сбор информации(2 неделя)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Создание </a:t>
            </a:r>
            <a:r>
              <a:rPr lang="ru-RU" sz="3000" dirty="0" err="1"/>
              <a:t>Атама</a:t>
            </a:r>
            <a:r>
              <a:rPr lang="ru-RU" sz="3000" dirty="0"/>
              <a:t> (6 неделя)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Наращивание </a:t>
            </a:r>
            <a:r>
              <a:rPr lang="ru-RU" sz="3000" dirty="0" err="1"/>
              <a:t>Атама</a:t>
            </a:r>
            <a:r>
              <a:rPr lang="ru-RU" sz="3000" dirty="0"/>
              <a:t> (10 неделя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Создание интерфейса (13 неделя)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Подведение итогов (16 неделя)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Финал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2710569-EDA7-072F-5918-C79D4A792E84}"/>
              </a:ext>
            </a:extLst>
          </p:cNvPr>
          <p:cNvSpPr txBox="1">
            <a:spLocks/>
          </p:cNvSpPr>
          <p:nvPr/>
        </p:nvSpPr>
        <p:spPr>
          <a:xfrm>
            <a:off x="5126736" y="587502"/>
            <a:ext cx="7781543" cy="972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500" dirty="0"/>
              <a:t>Дополнительные элементы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4A35276-CDF6-0B55-0214-03FDA26A00D4}"/>
              </a:ext>
            </a:extLst>
          </p:cNvPr>
          <p:cNvSpPr txBox="1">
            <a:spLocks/>
          </p:cNvSpPr>
          <p:nvPr/>
        </p:nvSpPr>
        <p:spPr>
          <a:xfrm>
            <a:off x="6486145" y="1632204"/>
            <a:ext cx="6513576" cy="2592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arenR"/>
            </a:pPr>
            <a:r>
              <a:rPr lang="ru-RU" sz="3000" dirty="0"/>
              <a:t>Диалоги и конфликты 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Мини игры</a:t>
            </a:r>
          </a:p>
          <a:p>
            <a:pPr marL="514350" indent="-514350">
              <a:buFont typeface="Arial"/>
              <a:buAutoNum type="arabicParenR"/>
            </a:pPr>
            <a:r>
              <a:rPr lang="ru-RU" sz="3000" dirty="0"/>
              <a:t>Моральные дилеммы</a:t>
            </a:r>
          </a:p>
        </p:txBody>
      </p:sp>
    </p:spTree>
    <p:extLst>
      <p:ext uri="{BB962C8B-B14F-4D97-AF65-F5344CB8AC3E}">
        <p14:creationId xmlns:p14="http://schemas.microsoft.com/office/powerpoint/2010/main" val="1479106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328</TotalTime>
  <Words>355</Words>
  <Application>Microsoft Office PowerPoint</Application>
  <PresentationFormat>Широкоэкранный</PresentationFormat>
  <Paragraphs>80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Небесная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Каминник Андрей Алексеевич</dc:creator>
  <cp:lastModifiedBy>Каминник Андрей Алексеевич</cp:lastModifiedBy>
  <cp:revision>2</cp:revision>
  <dcterms:created xsi:type="dcterms:W3CDTF">2025-03-01T14:47:13Z</dcterms:created>
  <dcterms:modified xsi:type="dcterms:W3CDTF">2025-03-01T20:15:23Z</dcterms:modified>
</cp:coreProperties>
</file>